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9" r:id="rId2"/>
    <p:sldId id="303" r:id="rId3"/>
    <p:sldId id="262" r:id="rId4"/>
    <p:sldId id="263" r:id="rId5"/>
    <p:sldId id="265" r:id="rId6"/>
    <p:sldId id="266" r:id="rId7"/>
    <p:sldId id="302" r:id="rId8"/>
    <p:sldId id="269" r:id="rId9"/>
    <p:sldId id="270" r:id="rId10"/>
    <p:sldId id="300"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09"/>
    <p:restoredTop sz="94669"/>
  </p:normalViewPr>
  <p:slideViewPr>
    <p:cSldViewPr snapToGrid="0">
      <p:cViewPr varScale="1">
        <p:scale>
          <a:sx n="279" d="100"/>
          <a:sy n="279" d="100"/>
        </p:scale>
        <p:origin x="912" y="19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3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6 - </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94" r:id="rId10"/>
    <p:sldLayoutId id="2147483655"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0.xml"/><Relationship Id="rId1" Type="http://schemas.openxmlformats.org/officeDocument/2006/relationships/video" Target="https://www.youtube.com/embed/oUHMVgW5ICo?feature=oembed" TargetMode="External"/><Relationship Id="rId5" Type="http://schemas.openxmlformats.org/officeDocument/2006/relationships/image" Target="../media/image36.png"/><Relationship Id="rId4" Type="http://schemas.openxmlformats.org/officeDocument/2006/relationships/hyperlink" Target="https://youtu.be/7WhuDOxlZb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video" Target="https://www.youtube.com/embed/sX5zit4VpCE?feature=oembed" TargetMode="External"/><Relationship Id="rId5" Type="http://schemas.openxmlformats.org/officeDocument/2006/relationships/image" Target="../media/image39.png"/><Relationship Id="rId4" Type="http://schemas.openxmlformats.org/officeDocument/2006/relationships/hyperlink" Target="https://youtu.be/sX5zit4VpC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F9587-E54A-6C1A-560A-529D32464B5B}"/>
              </a:ext>
            </a:extLst>
          </p:cNvPr>
          <p:cNvSpPr>
            <a:spLocks noGrp="1"/>
          </p:cNvSpPr>
          <p:nvPr>
            <p:ph type="ctrTitle"/>
          </p:nvPr>
        </p:nvSpPr>
        <p:spPr>
          <a:xfrm>
            <a:off x="151274" y="439025"/>
            <a:ext cx="4420726" cy="3287400"/>
          </a:xfrm>
        </p:spPr>
        <p:txBody>
          <a:bodyPr anchor="t"/>
          <a:lstStyle/>
          <a:p>
            <a:pPr algn="l"/>
            <a:r>
              <a:rPr lang="nl-NL" dirty="0"/>
              <a:t>Sterke samenwerking</a:t>
            </a:r>
          </a:p>
        </p:txBody>
      </p:sp>
      <p:sp>
        <p:nvSpPr>
          <p:cNvPr id="3" name="Ondertitel 2">
            <a:extLst>
              <a:ext uri="{FF2B5EF4-FFF2-40B4-BE49-F238E27FC236}">
                <a16:creationId xmlns:a16="http://schemas.microsoft.com/office/drawing/2014/main" id="{5B163047-D02C-D96F-33CE-4946806FF12C}"/>
              </a:ext>
            </a:extLst>
          </p:cNvPr>
          <p:cNvSpPr>
            <a:spLocks noGrp="1"/>
          </p:cNvSpPr>
          <p:nvPr>
            <p:ph type="subTitle" idx="1"/>
          </p:nvPr>
        </p:nvSpPr>
        <p:spPr>
          <a:xfrm>
            <a:off x="151274" y="2175450"/>
            <a:ext cx="4145700" cy="792600"/>
          </a:xfrm>
        </p:spPr>
        <p:txBody>
          <a:bodyPr/>
          <a:lstStyle/>
          <a:p>
            <a:pPr algn="l"/>
            <a:r>
              <a:rPr lang="nl-NL" dirty="0"/>
              <a:t>Welkom bij </a:t>
            </a:r>
            <a:r>
              <a:rPr lang="nl-NL"/>
              <a:t>het </a:t>
            </a:r>
          </a:p>
          <a:p>
            <a:pPr algn="l"/>
            <a:r>
              <a:rPr lang="nl-NL"/>
              <a:t>basisprogramma</a:t>
            </a:r>
            <a:endParaRPr lang="nl-NL" dirty="0"/>
          </a:p>
          <a:p>
            <a:pPr algn="l"/>
            <a:r>
              <a:rPr lang="nl-NL" dirty="0"/>
              <a:t>Sterke samenwerking</a:t>
            </a:r>
          </a:p>
        </p:txBody>
      </p:sp>
    </p:spTree>
    <p:extLst>
      <p:ext uri="{BB962C8B-B14F-4D97-AF65-F5344CB8AC3E}">
        <p14:creationId xmlns:p14="http://schemas.microsoft.com/office/powerpoint/2010/main" val="379261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BB8D-7B52-270C-BA35-67160A4B5B0B}"/>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6BE0B1C9-A91A-A456-3223-46E2F652AA33}"/>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28737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496013B-6A9C-D279-F184-631E6493D834}"/>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Sterke samenwerking</a:t>
            </a:r>
          </a:p>
        </p:txBody>
      </p:sp>
      <p:pic>
        <p:nvPicPr>
          <p:cNvPr id="4" name="Onlinemedia 3">
            <a:hlinkClick r:id="" action="ppaction://media"/>
            <a:extLst>
              <a:ext uri="{FF2B5EF4-FFF2-40B4-BE49-F238E27FC236}">
                <a16:creationId xmlns:a16="http://schemas.microsoft.com/office/drawing/2014/main" id="{2E1933D2-0062-C1F0-DDDE-F02C757A18AF}"/>
              </a:ext>
            </a:extLst>
          </p:cNvPr>
          <p:cNvPicPr>
            <a:picLocks noRot="1" noChangeAspect="1"/>
          </p:cNvPicPr>
          <p:nvPr>
            <a:videoFile r:link="rId1"/>
          </p:nvPr>
        </p:nvPicPr>
        <p:blipFill>
          <a:blip r:embed="rId3"/>
          <a:stretch>
            <a:fillRect/>
          </a:stretch>
        </p:blipFill>
        <p:spPr>
          <a:xfrm>
            <a:off x="407971" y="1495981"/>
            <a:ext cx="5973975" cy="3375296"/>
          </a:xfrm>
          <a:prstGeom prst="rect">
            <a:avLst/>
          </a:prstGeom>
        </p:spPr>
      </p:pic>
      <p:pic>
        <p:nvPicPr>
          <p:cNvPr id="2" name="Afbeelding 1" descr="Afbeelding met schermopname, Lettertype, tekst, Graphics&#10;&#10;Automatisch gegenereerde beschrijving">
            <a:hlinkClick r:id="rId4"/>
            <a:extLst>
              <a:ext uri="{FF2B5EF4-FFF2-40B4-BE49-F238E27FC236}">
                <a16:creationId xmlns:a16="http://schemas.microsoft.com/office/drawing/2014/main" id="{36E6B7F1-21CE-6343-3922-EC0ADF017A0E}"/>
              </a:ext>
            </a:extLst>
          </p:cNvPr>
          <p:cNvPicPr>
            <a:picLocks noChangeAspect="1"/>
          </p:cNvPicPr>
          <p:nvPr/>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92324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1: </a:t>
            </a:r>
            <a:br>
              <a:rPr lang="nl-NL" dirty="0"/>
            </a:br>
            <a:r>
              <a:rPr lang="nl-NL" dirty="0"/>
              <a:t>Eerste gedachten bij sterke samenwerking</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1054100" lvl="2"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viel me op tijdens het bekijken van de video?</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elementen van samenwerking heb ik gehoord?</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startAt="3"/>
            </a:pPr>
            <a:r>
              <a:rPr lang="nl-NL" b="0" i="0" u="none" strike="noStrike" dirty="0">
                <a:solidFill>
                  <a:srgbClr val="000000"/>
                </a:solidFill>
                <a:effectLst/>
                <a:latin typeface="Calibri" panose="020F0502020204030204" pitchFamily="34" charset="0"/>
                <a:cs typeface="Calibri" panose="020F0502020204030204" pitchFamily="34" charset="0"/>
              </a:rPr>
              <a:t>Waarom is samenwerking ook voor ons belangrijk? </a:t>
            </a:r>
          </a:p>
          <a:p>
            <a:pPr fontAlgn="base">
              <a:buFont typeface="+mj-lt"/>
              <a:buAutoNum type="arabicPeriod" startAt="3"/>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startAt="3"/>
            </a:pPr>
            <a:r>
              <a:rPr lang="nl-NL" b="0" i="0" u="none" strike="noStrike" dirty="0">
                <a:solidFill>
                  <a:srgbClr val="000000"/>
                </a:solidFill>
                <a:effectLst/>
                <a:latin typeface="Calibri" panose="020F0502020204030204" pitchFamily="34" charset="0"/>
                <a:cs typeface="Calibri" panose="020F0502020204030204" pitchFamily="34" charset="0"/>
              </a:rPr>
              <a:t>Wat kan het ons opleveren en wat kan het ons kosten?</a:t>
            </a:r>
          </a:p>
          <a:p>
            <a:pPr fontAlgn="base">
              <a:buFont typeface="+mj-lt"/>
              <a:buAutoNum type="arabicPeriod" startAt="3"/>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startAt="3"/>
            </a:pPr>
            <a:r>
              <a:rPr lang="nl-NL" b="0" i="0" u="none" strike="noStrike" dirty="0">
                <a:solidFill>
                  <a:srgbClr val="000000"/>
                </a:solidFill>
                <a:effectLst/>
                <a:latin typeface="Calibri" panose="020F0502020204030204" pitchFamily="34" charset="0"/>
                <a:cs typeface="Calibri" panose="020F0502020204030204" pitchFamily="34" charset="0"/>
              </a:rPr>
              <a:t>Welke voorbeelden kan ik noemen vanuit onze eigen praktijk?</a:t>
            </a:r>
          </a:p>
          <a:p>
            <a:pPr lvl="2"/>
            <a:endParaRPr lang="nl-NL" dirty="0"/>
          </a:p>
        </p:txBody>
      </p:sp>
    </p:spTree>
    <p:extLst>
      <p:ext uri="{BB962C8B-B14F-4D97-AF65-F5344CB8AC3E}">
        <p14:creationId xmlns:p14="http://schemas.microsoft.com/office/powerpoint/2010/main" val="425474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p:txBody>
          <a:bodyPr/>
          <a:lstStyle/>
          <a:p>
            <a:r>
              <a:rPr lang="nl-NL" dirty="0"/>
              <a:t>Oriëntatie 2: </a:t>
            </a:r>
            <a:br>
              <a:rPr lang="nl-NL" dirty="0"/>
            </a:br>
            <a:r>
              <a:rPr lang="nl-NL" dirty="0"/>
              <a:t>Geleerde lessen over sterke samenwerking</a:t>
            </a:r>
          </a:p>
        </p:txBody>
      </p:sp>
      <p:pic>
        <p:nvPicPr>
          <p:cNvPr id="4" name="Afbeelding 3">
            <a:extLst>
              <a:ext uri="{FF2B5EF4-FFF2-40B4-BE49-F238E27FC236}">
                <a16:creationId xmlns:a16="http://schemas.microsoft.com/office/drawing/2014/main" id="{53063B6E-8394-5719-828A-5710925B50EA}"/>
              </a:ext>
            </a:extLst>
          </p:cNvPr>
          <p:cNvPicPr>
            <a:picLocks noChangeAspect="1"/>
          </p:cNvPicPr>
          <p:nvPr/>
        </p:nvPicPr>
        <p:blipFill>
          <a:blip r:embed="rId2"/>
          <a:srcRect/>
          <a:stretch/>
        </p:blipFill>
        <p:spPr>
          <a:xfrm>
            <a:off x="3721820" y="1821591"/>
            <a:ext cx="1700360" cy="1500317"/>
          </a:xfrm>
          <a:prstGeom prst="rect">
            <a:avLst/>
          </a:prstGeom>
        </p:spPr>
      </p:pic>
    </p:spTree>
    <p:extLst>
      <p:ext uri="{BB962C8B-B14F-4D97-AF65-F5344CB8AC3E}">
        <p14:creationId xmlns:p14="http://schemas.microsoft.com/office/powerpoint/2010/main" val="164298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1: </a:t>
            </a:r>
            <a:br>
              <a:rPr lang="nl-NL" dirty="0"/>
            </a:br>
            <a:r>
              <a:rPr lang="nl-NL" dirty="0"/>
              <a:t>Bidden voor sterke samenwerking</a:t>
            </a:r>
          </a:p>
        </p:txBody>
      </p:sp>
      <p:sp>
        <p:nvSpPr>
          <p:cNvPr id="3" name="Tijdelijke aanduiding voor tekst 2">
            <a:extLst>
              <a:ext uri="{FF2B5EF4-FFF2-40B4-BE49-F238E27FC236}">
                <a16:creationId xmlns:a16="http://schemas.microsoft.com/office/drawing/2014/main" id="{86D8BDA0-E2BA-F838-ACB0-AF348946BA8B}"/>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Welke personen of organisaties zie ik in onze omgeving met een missie die (gedeeltelijk) overlapt met die van ons en wellicht ook met Gods missie?</a:t>
            </a:r>
          </a:p>
          <a:p>
            <a:pPr fontAlgn="base">
              <a:buFont typeface="+mj-lt"/>
              <a:buAutoNum type="alphaU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fontAlgn="base">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Met wie of welke organisaties zouden we kunnen en willen samenwerken? </a:t>
            </a:r>
          </a:p>
          <a:p>
            <a:pPr marL="139700" indent="0">
              <a:buNone/>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541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2: </a:t>
            </a:r>
            <a:br>
              <a:rPr lang="nl-NL" dirty="0"/>
            </a:br>
            <a:r>
              <a:rPr lang="nl-NL" dirty="0"/>
              <a:t>Sterke samenwerking in de Bijbel</a:t>
            </a:r>
          </a:p>
        </p:txBody>
      </p:sp>
      <p:pic>
        <p:nvPicPr>
          <p:cNvPr id="7" name="Afbeelding 6" descr="Afbeelding met zwart, duisternis&#10;&#10;Automatisch gegenereerde beschrijving">
            <a:extLst>
              <a:ext uri="{FF2B5EF4-FFF2-40B4-BE49-F238E27FC236}">
                <a16:creationId xmlns:a16="http://schemas.microsoft.com/office/drawing/2014/main" id="{AB5AA8E8-D55F-E6A4-EF33-794C65E29376}"/>
              </a:ext>
            </a:extLst>
          </p:cNvPr>
          <p:cNvPicPr>
            <a:picLocks noChangeAspect="1"/>
          </p:cNvPicPr>
          <p:nvPr/>
        </p:nvPicPr>
        <p:blipFill>
          <a:blip r:embed="rId2"/>
          <a:stretch>
            <a:fillRect/>
          </a:stretch>
        </p:blipFill>
        <p:spPr>
          <a:xfrm>
            <a:off x="3721820" y="1705826"/>
            <a:ext cx="1700360" cy="1731848"/>
          </a:xfrm>
          <a:prstGeom prst="rect">
            <a:avLst/>
          </a:prstGeom>
        </p:spPr>
      </p:pic>
    </p:spTree>
    <p:extLst>
      <p:ext uri="{BB962C8B-B14F-4D97-AF65-F5344CB8AC3E}">
        <p14:creationId xmlns:p14="http://schemas.microsoft.com/office/powerpoint/2010/main" val="64340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a:hlinkClick r:id="" action="ppaction://media"/>
            <a:extLst>
              <a:ext uri="{FF2B5EF4-FFF2-40B4-BE49-F238E27FC236}">
                <a16:creationId xmlns:a16="http://schemas.microsoft.com/office/drawing/2014/main" id="{3C61859A-EE0D-F343-E6C6-B81B3920C7ED}"/>
              </a:ext>
            </a:extLst>
          </p:cNvPr>
          <p:cNvPicPr>
            <a:picLocks noRot="1" noChangeAspect="1"/>
          </p:cNvPicPr>
          <p:nvPr>
            <a:videoFile r:link="rId1"/>
          </p:nvPr>
        </p:nvPicPr>
        <p:blipFill>
          <a:blip r:embed="rId3"/>
          <a:stretch>
            <a:fillRect/>
          </a:stretch>
        </p:blipFill>
        <p:spPr>
          <a:xfrm>
            <a:off x="408750" y="1505409"/>
            <a:ext cx="5982623" cy="3380182"/>
          </a:xfrm>
          <a:prstGeom prst="rect">
            <a:avLst/>
          </a:prstGeom>
        </p:spPr>
      </p:pic>
      <p:sp>
        <p:nvSpPr>
          <p:cNvPr id="4" name="Titel 1">
            <a:extLst>
              <a:ext uri="{FF2B5EF4-FFF2-40B4-BE49-F238E27FC236}">
                <a16:creationId xmlns:a16="http://schemas.microsoft.com/office/drawing/2014/main" id="{7DFA026C-9D8E-D052-AA9C-E6F0B05D1AE1}"/>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Sterke samenwerking</a:t>
            </a:r>
          </a:p>
        </p:txBody>
      </p:sp>
      <p:pic>
        <p:nvPicPr>
          <p:cNvPr id="2" name="Afbeelding 1" descr="Afbeelding met tekst, schermopname, Lettertype, Graphics&#10;&#10;Automatisch gegenereerde beschrijving">
            <a:hlinkClick r:id="rId4"/>
            <a:extLst>
              <a:ext uri="{FF2B5EF4-FFF2-40B4-BE49-F238E27FC236}">
                <a16:creationId xmlns:a16="http://schemas.microsoft.com/office/drawing/2014/main" id="{848C53DF-0668-81F3-A3BC-CF3667A10C73}"/>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0950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2C43A463-D47F-A00C-E7A6-2C2C02CA22F7}"/>
              </a:ext>
            </a:extLst>
          </p:cNvPr>
          <p:cNvPicPr>
            <a:picLocks noChangeAspect="1"/>
          </p:cNvPicPr>
          <p:nvPr/>
        </p:nvPicPr>
        <p:blipFill>
          <a:blip r:embed="rId2"/>
          <a:srcRect/>
          <a:stretch/>
        </p:blipFill>
        <p:spPr>
          <a:xfrm>
            <a:off x="2184959" y="1115492"/>
            <a:ext cx="3998281" cy="4028008"/>
          </a:xfrm>
          <a:prstGeom prst="rect">
            <a:avLst/>
          </a:prstGeom>
        </p:spPr>
      </p:pic>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Oefenen met vijf sleutels voor sterke samenwerking</a:t>
            </a:r>
          </a:p>
        </p:txBody>
      </p:sp>
    </p:spTree>
    <p:extLst>
      <p:ext uri="{BB962C8B-B14F-4D97-AF65-F5344CB8AC3E}">
        <p14:creationId xmlns:p14="http://schemas.microsoft.com/office/powerpoint/2010/main" val="1372387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2: </a:t>
            </a:r>
            <a:br>
              <a:rPr lang="nl-NL" dirty="0"/>
            </a:br>
            <a:r>
              <a:rPr lang="nl-NL" dirty="0"/>
              <a:t>Ons (potentiële) partnernetwerk in kaart brengen</a:t>
            </a:r>
          </a:p>
        </p:txBody>
      </p:sp>
      <p:pic>
        <p:nvPicPr>
          <p:cNvPr id="4" name="Afbeelding 3">
            <a:extLst>
              <a:ext uri="{FF2B5EF4-FFF2-40B4-BE49-F238E27FC236}">
                <a16:creationId xmlns:a16="http://schemas.microsoft.com/office/drawing/2014/main" id="{538CE2ED-F6B6-1F81-D3C2-6A2A39C95F3E}"/>
              </a:ext>
            </a:extLst>
          </p:cNvPr>
          <p:cNvPicPr>
            <a:picLocks noChangeAspect="1"/>
          </p:cNvPicPr>
          <p:nvPr/>
        </p:nvPicPr>
        <p:blipFill>
          <a:blip r:embed="rId2"/>
          <a:srcRect/>
          <a:stretch/>
        </p:blipFill>
        <p:spPr>
          <a:xfrm>
            <a:off x="3721820" y="1855809"/>
            <a:ext cx="1700360" cy="1431882"/>
          </a:xfrm>
          <a:prstGeom prst="rect">
            <a:avLst/>
          </a:prstGeom>
        </p:spPr>
      </p:pic>
    </p:spTree>
    <p:extLst>
      <p:ext uri="{BB962C8B-B14F-4D97-AF65-F5344CB8AC3E}">
        <p14:creationId xmlns:p14="http://schemas.microsoft.com/office/powerpoint/2010/main" val="2142168056"/>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2076</TotalTime>
  <Words>164</Words>
  <Application>Microsoft Macintosh PowerPoint</Application>
  <PresentationFormat>Diavoorstelling (16:9)</PresentationFormat>
  <Paragraphs>27</Paragraphs>
  <Slides>10</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Roboto</vt:lpstr>
      <vt:lpstr>Hoofdthema - Leren Pionieren</vt:lpstr>
      <vt:lpstr>Sterke samenwerking</vt:lpstr>
      <vt:lpstr>Oriëntatievideo Sterke samenwerking</vt:lpstr>
      <vt:lpstr>Oriëntatie 1:  Eerste gedachten bij sterke samenwerking</vt:lpstr>
      <vt:lpstr>Oriëntatie 2:  Geleerde lessen over sterke samenwerking</vt:lpstr>
      <vt:lpstr>Kompas 1:  Bidden voor sterke samenwerking</vt:lpstr>
      <vt:lpstr>Kompas 2:  Sterke samenwerking in de Bijbel</vt:lpstr>
      <vt:lpstr>Reisgidsvideo Sterke samenwerking</vt:lpstr>
      <vt:lpstr>Reisgids 1:  Oefenen met vijf sleutels voor sterke samenwerking</vt:lpstr>
      <vt:lpstr>Reisgids 2:  Ons (potentiële) partnernetwerk in kaart brengen</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21</cp:revision>
  <dcterms:modified xsi:type="dcterms:W3CDTF">2024-04-24T20:57:15Z</dcterms:modified>
</cp:coreProperties>
</file>